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3" r:id="rId7"/>
    <p:sldId id="266" r:id="rId8"/>
    <p:sldId id="267" r:id="rId9"/>
    <p:sldId id="265" r:id="rId10"/>
    <p:sldId id="261" r:id="rId11"/>
    <p:sldId id="264" r:id="rId12"/>
  </p:sldIdLst>
  <p:sldSz cx="12192000" cy="6858000"/>
  <p:notesSz cx="6858000" cy="9144000"/>
  <p:custDataLst>
    <p:tags r:id="rId13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CCCC"/>
    <a:srgbClr val="FF99FF"/>
    <a:srgbClr val="66FF33"/>
    <a:srgbClr val="0000FF"/>
    <a:srgbClr val="99CC00"/>
    <a:srgbClr val="660033"/>
    <a:srgbClr val="CCCC00"/>
    <a:srgbClr val="00CC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 userDrawn="1"/>
        </p:nvSpPr>
        <p:spPr>
          <a:xfrm>
            <a:off x="-5" y="0"/>
            <a:ext cx="12177941" cy="2321169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vi-VN" sz="4400" b="1">
              <a:solidFill>
                <a:srgbClr val="FFFF00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5" y="3081211"/>
            <a:ext cx="6006910" cy="1676208"/>
            <a:chOff x="211015" y="2712911"/>
            <a:chExt cx="5542673" cy="1676208"/>
          </a:xfrm>
        </p:grpSpPr>
        <p:grpSp>
          <p:nvGrpSpPr>
            <p:cNvPr id="8" name="Group 7"/>
            <p:cNvGrpSpPr/>
            <p:nvPr/>
          </p:nvGrpSpPr>
          <p:grpSpPr>
            <a:xfrm>
              <a:off x="703384" y="2712911"/>
              <a:ext cx="5050304" cy="1676208"/>
              <a:chOff x="-28137" y="2712911"/>
              <a:chExt cx="5050304" cy="16762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" y="2730321"/>
                <a:ext cx="5022166" cy="1532586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1" name="Right Triangle 10"/>
              <p:cNvSpPr/>
              <p:nvPr/>
            </p:nvSpPr>
            <p:spPr>
              <a:xfrm rot="10800000" flipH="1">
                <a:off x="-28137" y="2712911"/>
                <a:ext cx="433163" cy="42418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2" name="Right Triangle 11"/>
              <p:cNvSpPr/>
              <p:nvPr/>
            </p:nvSpPr>
            <p:spPr>
              <a:xfrm rot="5400000" flipH="1">
                <a:off x="-66525" y="3917568"/>
                <a:ext cx="536328" cy="40677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211015" y="3123027"/>
              <a:ext cx="925532" cy="7297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800" b="1" smtClean="0">
                  <a:solidFill>
                    <a:srgbClr val="FF0000"/>
                  </a:solidFill>
                </a:rPr>
                <a:t>A</a:t>
              </a:r>
              <a:endParaRPr lang="vi-VN" sz="4800" b="1">
                <a:solidFill>
                  <a:srgbClr val="FF0000"/>
                </a:solidFill>
              </a:endParaRPr>
            </a:p>
          </p:txBody>
        </p:sp>
      </p:grpSp>
      <p:sp>
        <p:nvSpPr>
          <p:cNvPr id="32" name="Rectangle 31"/>
          <p:cNvSpPr/>
          <p:nvPr userDrawn="1"/>
        </p:nvSpPr>
        <p:spPr>
          <a:xfrm>
            <a:off x="1033029" y="3111321"/>
            <a:ext cx="5126276" cy="1532586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248791" y="3083360"/>
            <a:ext cx="5906085" cy="1676208"/>
            <a:chOff x="211015" y="2712911"/>
            <a:chExt cx="5542673" cy="1676208"/>
          </a:xfrm>
        </p:grpSpPr>
        <p:grpSp>
          <p:nvGrpSpPr>
            <p:cNvPr id="14" name="Group 13"/>
            <p:cNvGrpSpPr/>
            <p:nvPr/>
          </p:nvGrpSpPr>
          <p:grpSpPr>
            <a:xfrm>
              <a:off x="703384" y="2712911"/>
              <a:ext cx="5050304" cy="1676208"/>
              <a:chOff x="-28137" y="2712911"/>
              <a:chExt cx="5050304" cy="167620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" y="2730321"/>
                <a:ext cx="5022166" cy="1532586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Right Triangle 16"/>
              <p:cNvSpPr/>
              <p:nvPr/>
            </p:nvSpPr>
            <p:spPr>
              <a:xfrm rot="10800000" flipH="1">
                <a:off x="-28137" y="2712911"/>
                <a:ext cx="433163" cy="42418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8" name="Right Triangle 17"/>
              <p:cNvSpPr/>
              <p:nvPr/>
            </p:nvSpPr>
            <p:spPr>
              <a:xfrm rot="5400000" flipH="1">
                <a:off x="-66525" y="3917568"/>
                <a:ext cx="536328" cy="40677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211015" y="3123027"/>
              <a:ext cx="925532" cy="7297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800" b="1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34" name="Rectangle 33"/>
          <p:cNvSpPr/>
          <p:nvPr userDrawn="1"/>
        </p:nvSpPr>
        <p:spPr>
          <a:xfrm>
            <a:off x="7235006" y="3100770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1717" y="5172409"/>
            <a:ext cx="6006910" cy="1676208"/>
            <a:chOff x="211015" y="2712911"/>
            <a:chExt cx="5542673" cy="1676208"/>
          </a:xfrm>
        </p:grpSpPr>
        <p:grpSp>
          <p:nvGrpSpPr>
            <p:cNvPr id="20" name="Group 19"/>
            <p:cNvGrpSpPr/>
            <p:nvPr/>
          </p:nvGrpSpPr>
          <p:grpSpPr>
            <a:xfrm>
              <a:off x="703384" y="2712911"/>
              <a:ext cx="5050304" cy="1676208"/>
              <a:chOff x="-28137" y="2712911"/>
              <a:chExt cx="5050304" cy="167620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" y="2730321"/>
                <a:ext cx="5022166" cy="1532586"/>
              </a:xfrm>
              <a:prstGeom prst="rect">
                <a:avLst/>
              </a:prstGeom>
              <a:solidFill>
                <a:srgbClr val="99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3" name="Right Triangle 22"/>
              <p:cNvSpPr/>
              <p:nvPr/>
            </p:nvSpPr>
            <p:spPr>
              <a:xfrm rot="10800000" flipH="1">
                <a:off x="-28137" y="2712911"/>
                <a:ext cx="433163" cy="42418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4" name="Right Triangle 23"/>
              <p:cNvSpPr/>
              <p:nvPr/>
            </p:nvSpPr>
            <p:spPr>
              <a:xfrm rot="5400000" flipH="1">
                <a:off x="-66525" y="3917568"/>
                <a:ext cx="536328" cy="40677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211015" y="3123027"/>
              <a:ext cx="925532" cy="7297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800" b="1" smtClean="0">
                  <a:solidFill>
                    <a:srgbClr val="FF0000"/>
                  </a:solidFill>
                </a:rPr>
                <a:t>C</a:t>
              </a:r>
              <a:endParaRPr lang="vi-VN" sz="4800" b="1">
                <a:solidFill>
                  <a:srgbClr val="FF0000"/>
                </a:solidFill>
              </a:endParaRPr>
            </a:p>
          </p:txBody>
        </p:sp>
      </p:grpSp>
      <p:sp>
        <p:nvSpPr>
          <p:cNvPr id="36" name="Rectangle 35"/>
          <p:cNvSpPr/>
          <p:nvPr userDrawn="1"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6171026" y="5170061"/>
            <a:ext cx="1003052" cy="1676208"/>
            <a:chOff x="211015" y="2712911"/>
            <a:chExt cx="925532" cy="1676208"/>
          </a:xfrm>
        </p:grpSpPr>
        <p:grpSp>
          <p:nvGrpSpPr>
            <p:cNvPr id="26" name="Group 25"/>
            <p:cNvGrpSpPr/>
            <p:nvPr/>
          </p:nvGrpSpPr>
          <p:grpSpPr>
            <a:xfrm>
              <a:off x="703384" y="2712911"/>
              <a:ext cx="433163" cy="1676208"/>
              <a:chOff x="-28137" y="2712911"/>
              <a:chExt cx="433163" cy="1676208"/>
            </a:xfrm>
          </p:grpSpPr>
          <p:sp>
            <p:nvSpPr>
              <p:cNvPr id="29" name="Right Triangle 28"/>
              <p:cNvSpPr/>
              <p:nvPr/>
            </p:nvSpPr>
            <p:spPr>
              <a:xfrm rot="10800000" flipH="1">
                <a:off x="-28137" y="2712911"/>
                <a:ext cx="433163" cy="42418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0" name="Right Triangle 29"/>
              <p:cNvSpPr/>
              <p:nvPr/>
            </p:nvSpPr>
            <p:spPr>
              <a:xfrm rot="5400000" flipH="1">
                <a:off x="-66525" y="3917568"/>
                <a:ext cx="536328" cy="40677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211015" y="3123027"/>
              <a:ext cx="925532" cy="7297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800" b="1">
                  <a:solidFill>
                    <a:srgbClr val="FF0000"/>
                  </a:solidFill>
                </a:rPr>
                <a:t>D</a:t>
              </a:r>
            </a:p>
          </p:txBody>
        </p:sp>
      </p:grpSp>
      <p:sp>
        <p:nvSpPr>
          <p:cNvPr id="38" name="Rectangle 37"/>
          <p:cNvSpPr/>
          <p:nvPr userDrawn="1"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584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 userDrawn="1"/>
        </p:nvSpPr>
        <p:spPr>
          <a:xfrm>
            <a:off x="-5" y="0"/>
            <a:ext cx="12177941" cy="2321169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vi-VN" sz="4400" b="1">
              <a:solidFill>
                <a:srgbClr val="FFFF00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5" y="3081211"/>
            <a:ext cx="6006910" cy="1676208"/>
            <a:chOff x="211015" y="2712911"/>
            <a:chExt cx="5542673" cy="1676208"/>
          </a:xfrm>
        </p:grpSpPr>
        <p:grpSp>
          <p:nvGrpSpPr>
            <p:cNvPr id="8" name="Group 7"/>
            <p:cNvGrpSpPr/>
            <p:nvPr/>
          </p:nvGrpSpPr>
          <p:grpSpPr>
            <a:xfrm>
              <a:off x="703384" y="2712911"/>
              <a:ext cx="5050304" cy="1676208"/>
              <a:chOff x="-28137" y="2712911"/>
              <a:chExt cx="5050304" cy="16762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" y="2730321"/>
                <a:ext cx="5022166" cy="1532586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1" name="Right Triangle 10"/>
              <p:cNvSpPr/>
              <p:nvPr/>
            </p:nvSpPr>
            <p:spPr>
              <a:xfrm rot="10800000" flipH="1">
                <a:off x="-28137" y="2712911"/>
                <a:ext cx="433163" cy="42418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2" name="Right Triangle 11"/>
              <p:cNvSpPr/>
              <p:nvPr/>
            </p:nvSpPr>
            <p:spPr>
              <a:xfrm rot="5400000" flipH="1">
                <a:off x="-66525" y="3917568"/>
                <a:ext cx="536328" cy="40677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211015" y="3123027"/>
              <a:ext cx="925532" cy="7297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800" b="1" smtClean="0">
                  <a:solidFill>
                    <a:srgbClr val="FF0000"/>
                  </a:solidFill>
                </a:rPr>
                <a:t>A</a:t>
              </a:r>
              <a:endParaRPr lang="vi-VN" sz="4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6261491" y="3070660"/>
            <a:ext cx="5906085" cy="1676208"/>
            <a:chOff x="211015" y="2712911"/>
            <a:chExt cx="5542673" cy="1676208"/>
          </a:xfrm>
        </p:grpSpPr>
        <p:grpSp>
          <p:nvGrpSpPr>
            <p:cNvPr id="14" name="Group 13"/>
            <p:cNvGrpSpPr/>
            <p:nvPr/>
          </p:nvGrpSpPr>
          <p:grpSpPr>
            <a:xfrm>
              <a:off x="703384" y="2712911"/>
              <a:ext cx="5050304" cy="1676208"/>
              <a:chOff x="-28137" y="2712911"/>
              <a:chExt cx="5050304" cy="167620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" y="2730321"/>
                <a:ext cx="5022166" cy="1532586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Right Triangle 16"/>
              <p:cNvSpPr/>
              <p:nvPr/>
            </p:nvSpPr>
            <p:spPr>
              <a:xfrm rot="10800000" flipH="1">
                <a:off x="-28137" y="2712911"/>
                <a:ext cx="433163" cy="42418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8" name="Right Triangle 17"/>
              <p:cNvSpPr/>
              <p:nvPr/>
            </p:nvSpPr>
            <p:spPr>
              <a:xfrm rot="5400000" flipH="1">
                <a:off x="-66525" y="3917568"/>
                <a:ext cx="536328" cy="40677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211015" y="3123027"/>
              <a:ext cx="925532" cy="7297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800" b="1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1717" y="5172409"/>
            <a:ext cx="6006910" cy="1676208"/>
            <a:chOff x="211015" y="2712911"/>
            <a:chExt cx="5542673" cy="1676208"/>
          </a:xfrm>
        </p:grpSpPr>
        <p:grpSp>
          <p:nvGrpSpPr>
            <p:cNvPr id="20" name="Group 19"/>
            <p:cNvGrpSpPr/>
            <p:nvPr/>
          </p:nvGrpSpPr>
          <p:grpSpPr>
            <a:xfrm>
              <a:off x="703384" y="2712911"/>
              <a:ext cx="5050304" cy="1676208"/>
              <a:chOff x="-28137" y="2712911"/>
              <a:chExt cx="5050304" cy="167620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" y="2730321"/>
                <a:ext cx="5022166" cy="1532586"/>
              </a:xfrm>
              <a:prstGeom prst="rect">
                <a:avLst/>
              </a:prstGeom>
              <a:solidFill>
                <a:srgbClr val="99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3" name="Right Triangle 22"/>
              <p:cNvSpPr/>
              <p:nvPr/>
            </p:nvSpPr>
            <p:spPr>
              <a:xfrm rot="10800000" flipH="1">
                <a:off x="-28137" y="2712911"/>
                <a:ext cx="433163" cy="42418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4" name="Right Triangle 23"/>
              <p:cNvSpPr/>
              <p:nvPr/>
            </p:nvSpPr>
            <p:spPr>
              <a:xfrm rot="5400000" flipH="1">
                <a:off x="-66525" y="3917568"/>
                <a:ext cx="536328" cy="406774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211015" y="3123027"/>
              <a:ext cx="925532" cy="7297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800" b="1" smtClean="0">
                  <a:solidFill>
                    <a:srgbClr val="FF0000"/>
                  </a:solidFill>
                </a:rPr>
                <a:t>C</a:t>
              </a:r>
              <a:endParaRPr lang="vi-VN" sz="4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Group 33"/>
          <p:cNvGrpSpPr/>
          <p:nvPr userDrawn="1"/>
        </p:nvGrpSpPr>
        <p:grpSpPr>
          <a:xfrm>
            <a:off x="6171026" y="5170061"/>
            <a:ext cx="6006910" cy="1676208"/>
            <a:chOff x="6171026" y="5170061"/>
            <a:chExt cx="6006910" cy="1676208"/>
          </a:xfrm>
        </p:grpSpPr>
        <p:grpSp>
          <p:nvGrpSpPr>
            <p:cNvPr id="25" name="Group 24"/>
            <p:cNvGrpSpPr/>
            <p:nvPr userDrawn="1"/>
          </p:nvGrpSpPr>
          <p:grpSpPr>
            <a:xfrm>
              <a:off x="6171026" y="5170061"/>
              <a:ext cx="6006910" cy="1676208"/>
              <a:chOff x="211015" y="2712911"/>
              <a:chExt cx="5542673" cy="167620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03384" y="2712911"/>
                <a:ext cx="5050304" cy="1676208"/>
                <a:chOff x="-28137" y="2712911"/>
                <a:chExt cx="5050304" cy="1676208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1" y="2730321"/>
                  <a:ext cx="5022166" cy="1532586"/>
                </a:xfrm>
                <a:prstGeom prst="rect">
                  <a:avLst/>
                </a:prstGeom>
                <a:solidFill>
                  <a:srgbClr val="99C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9" name="Right Triangle 28"/>
                <p:cNvSpPr/>
                <p:nvPr/>
              </p:nvSpPr>
              <p:spPr>
                <a:xfrm rot="10800000" flipH="1">
                  <a:off x="-28137" y="2712911"/>
                  <a:ext cx="433163" cy="424184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30" name="Right Triangle 29"/>
                <p:cNvSpPr/>
                <p:nvPr/>
              </p:nvSpPr>
              <p:spPr>
                <a:xfrm rot="5400000" flipH="1">
                  <a:off x="-66525" y="3917568"/>
                  <a:ext cx="536328" cy="406774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27" name="Oval 26"/>
              <p:cNvSpPr/>
              <p:nvPr/>
            </p:nvSpPr>
            <p:spPr>
              <a:xfrm>
                <a:off x="211015" y="3123027"/>
                <a:ext cx="925532" cy="72976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4800" b="1">
                    <a:solidFill>
                      <a:srgbClr val="FF0000"/>
                    </a:solidFill>
                  </a:rPr>
                  <a:t>D</a:t>
                </a:r>
              </a:p>
            </p:txBody>
          </p:sp>
        </p:grpSp>
        <p:sp>
          <p:nvSpPr>
            <p:cNvPr id="33" name="Rectangle 32"/>
            <p:cNvSpPr/>
            <p:nvPr userDrawn="1"/>
          </p:nvSpPr>
          <p:spPr>
            <a:xfrm>
              <a:off x="7174077" y="5200171"/>
              <a:ext cx="4978459" cy="153258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36" name="Title Placeholder 3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21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346340" y="181094"/>
            <a:ext cx="114879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i="1" dirty="0" smtClean="0">
                <a:solidFill>
                  <a:srgbClr val="00FFFF"/>
                </a:solidFill>
                <a:latin typeface="+mj-lt"/>
              </a:rPr>
              <a:t>Câu 1: </a:t>
            </a:r>
            <a:r>
              <a:rPr lang="vi-VN" sz="4800" b="1" i="1" dirty="0" smtClean="0">
                <a:solidFill>
                  <a:srgbClr val="FFFF00"/>
                </a:solidFill>
                <a:latin typeface="+mj-lt"/>
              </a:rPr>
              <a:t>Để </a:t>
            </a:r>
            <a:r>
              <a:rPr lang="vi-VN" sz="4800" b="1" i="1" dirty="0" smtClean="0">
                <a:solidFill>
                  <a:srgbClr val="FFFF00"/>
                </a:solidFill>
                <a:latin typeface="+mj-lt"/>
              </a:rPr>
              <a:t>mở một tệp âm thanh bằng phần mềm Audacity em thực hiện thao tác nào?</a:t>
            </a:r>
            <a:endParaRPr lang="vi-VN" sz="48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032347" y="3115502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File -&gt; Open,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sau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đó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Open.</a:t>
            </a:r>
            <a:endParaRPr lang="vi-VN" sz="2400" b="1">
              <a:solidFill>
                <a:schemeClr val="tx1"/>
              </a:solidFill>
              <a:latin typeface="Calibri Light (Headings)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File -&gt; New,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sau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đó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Open.</a:t>
            </a:r>
            <a:endParaRPr lang="vi-VN" sz="2400" b="1" smtClean="0">
              <a:solidFill>
                <a:schemeClr val="tx1"/>
              </a:solidFill>
              <a:latin typeface="Calibri Light (Headings)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File -&gt; Save,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sau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đó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Open.</a:t>
            </a:r>
            <a:endParaRPr lang="vi-VN" sz="2400" b="1" smtClean="0">
              <a:solidFill>
                <a:schemeClr val="tx1"/>
              </a:solidFill>
              <a:latin typeface="Calibri Light (Headings)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File -&gt; Exit,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sau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đó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400" b="1" err="1" smtClean="0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 Open.</a:t>
            </a:r>
            <a:endParaRPr lang="vi-VN" sz="2400" b="1" smtClean="0">
              <a:solidFill>
                <a:schemeClr val="tx1"/>
              </a:solidFill>
              <a:latin typeface="Calibri Light (Headings)"/>
            </a:endParaRPr>
          </a:p>
        </p:txBody>
      </p:sp>
      <p:sp>
        <p:nvSpPr>
          <p:cNvPr id="8" name="Oval 7"/>
          <p:cNvSpPr/>
          <p:nvPr/>
        </p:nvSpPr>
        <p:spPr>
          <a:xfrm>
            <a:off x="-13252" y="3482709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00FF"/>
                </a:solidFill>
              </a:rPr>
              <a:t>A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-26132" y="3474259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A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4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245521" y="425003"/>
            <a:ext cx="11487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000" b="1" i="1" dirty="0" smtClean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Câu 10: Trong </a:t>
            </a:r>
            <a:r>
              <a:rPr lang="vi-VN" sz="4000" b="1" i="1" dirty="0" smtClean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bảng chọn File các lệnh: </a:t>
            </a:r>
            <a:r>
              <a:rPr lang="vi-VN" sz="4000" b="1" i="1" dirty="0" smtClean="0">
                <a:solidFill>
                  <a:srgbClr val="00FFFF"/>
                </a:solidFill>
                <a:latin typeface="+mj-lt"/>
                <a:sym typeface="Wingdings" panose="05000000000000000000" pitchFamily="2" charset="2"/>
              </a:rPr>
              <a:t>Open, New, Exit, Save Project</a:t>
            </a:r>
            <a:r>
              <a:rPr lang="vi-VN" sz="4000" b="1" i="1" dirty="0" smtClean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 tương ứng với các thao tác:</a:t>
            </a:r>
            <a:endParaRPr lang="vi-VN" sz="40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019468" y="3115502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 smtClean="0">
                <a:solidFill>
                  <a:schemeClr val="tx1"/>
                </a:solidFill>
              </a:rPr>
              <a:t>Tạo một tệp aup mới; Mở tệp aup đã có trên máy; Lưu tệp aup; Đóng tệp đang mở.</a:t>
            </a:r>
            <a:endParaRPr lang="vi-VN" sz="2400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 smtClean="0">
                <a:solidFill>
                  <a:schemeClr val="tx1"/>
                </a:solidFill>
              </a:rPr>
              <a:t>Tạo một tệp aup mới; Mở tệp aup đã có trên máy; Lưu tệp aup; Đóng tệp đang mở.</a:t>
            </a:r>
            <a:endParaRPr lang="vi-VN" sz="24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 smtClean="0">
                <a:solidFill>
                  <a:schemeClr val="tx1"/>
                </a:solidFill>
              </a:rPr>
              <a:t>Mở tệp aup đã có trên máy; Tạo một tệp aup mới; Đóng tệp đang mở; Lưu tệp aup.</a:t>
            </a:r>
            <a:endParaRPr lang="vi-VN" sz="24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 smtClean="0">
                <a:solidFill>
                  <a:schemeClr val="tx1"/>
                </a:solidFill>
              </a:rPr>
              <a:t>Tạo một tệp aup mới; Mở tệp aup đã có trên máy; Lưu tệp aup; Đóng tệp đang mở.</a:t>
            </a:r>
            <a:endParaRPr lang="vi-VN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5576547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FF"/>
                </a:solidFill>
              </a:rPr>
              <a:t>C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-12538" y="5574913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2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374309" y="27507"/>
            <a:ext cx="114879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b="1" i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11: </a:t>
            </a:r>
            <a:r>
              <a:rPr lang="en-US" sz="60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6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6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6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60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6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60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60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sử dụng lệnh nào sau đây:</a:t>
            </a:r>
            <a:endParaRPr lang="vi-VN" sz="6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019468" y="3115502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chemeClr val="tx1"/>
                </a:solidFill>
              </a:rPr>
              <a:t>Effect -&gt; </a:t>
            </a:r>
            <a:r>
              <a:rPr lang="en-US" sz="3600" b="1" err="1">
                <a:solidFill>
                  <a:schemeClr val="tx1"/>
                </a:solidFill>
              </a:rPr>
              <a:t>BassBoost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chemeClr val="tx1"/>
                </a:solidFill>
              </a:rPr>
              <a:t>Effect -&gt; Noise Removal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chemeClr val="tx1"/>
                </a:solidFill>
              </a:rPr>
              <a:t>Effect -&gt; Truncate Silence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chemeClr val="tx1"/>
                </a:solidFill>
              </a:rPr>
              <a:t>Effect -&gt; </a:t>
            </a:r>
            <a:r>
              <a:rPr lang="en-US" sz="3600" b="1" err="1" smtClean="0">
                <a:solidFill>
                  <a:schemeClr val="tx1"/>
                </a:solidFill>
              </a:rPr>
              <a:t>Encho</a:t>
            </a:r>
            <a:r>
              <a:rPr lang="en-US" sz="3600" b="1" smtClean="0">
                <a:solidFill>
                  <a:schemeClr val="tx1"/>
                </a:solidFill>
              </a:rPr>
              <a:t>…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-13252" y="3482709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00FF"/>
                </a:solidFill>
              </a:rPr>
              <a:t>A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-13253" y="3490497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A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346340" y="181094"/>
            <a:ext cx="114879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i="1" dirty="0" smtClean="0">
                <a:solidFill>
                  <a:srgbClr val="00FFFF"/>
                </a:solidFill>
                <a:latin typeface="+mj-lt"/>
              </a:rPr>
              <a:t>Câu 2: </a:t>
            </a:r>
            <a:r>
              <a:rPr lang="vi-VN" sz="4800" b="1" i="1" dirty="0" smtClean="0">
                <a:solidFill>
                  <a:srgbClr val="FFFF00"/>
                </a:solidFill>
                <a:latin typeface="+mj-lt"/>
              </a:rPr>
              <a:t>Lưu </a:t>
            </a:r>
            <a:r>
              <a:rPr lang="vi-VN" sz="4800" b="1" i="1" dirty="0">
                <a:solidFill>
                  <a:srgbClr val="FFFF00"/>
                </a:solidFill>
                <a:latin typeface="+mj-lt"/>
              </a:rPr>
              <a:t>lại </a:t>
            </a:r>
            <a:r>
              <a:rPr lang="vi-VN" sz="4800" b="1" i="1" dirty="0" smtClean="0">
                <a:solidFill>
                  <a:srgbClr val="FFFF00"/>
                </a:solidFill>
                <a:latin typeface="+mj-lt"/>
              </a:rPr>
              <a:t>tệp âm thanh </a:t>
            </a:r>
            <a:r>
              <a:rPr lang="vi-VN" sz="4800" b="1" i="1" dirty="0" smtClean="0">
                <a:solidFill>
                  <a:srgbClr val="FFFF00"/>
                </a:solidFill>
                <a:latin typeface="+mj-lt"/>
              </a:rPr>
              <a:t>để tiếp tục </a:t>
            </a:r>
            <a:r>
              <a:rPr lang="vi-VN" sz="4800" b="1" i="1" dirty="0">
                <a:solidFill>
                  <a:srgbClr val="FFFF00"/>
                </a:solidFill>
                <a:latin typeface="+mj-lt"/>
              </a:rPr>
              <a:t>biên tập/hiệu </a:t>
            </a:r>
            <a:r>
              <a:rPr lang="vi-VN" sz="4800" b="1" i="1" dirty="0" smtClean="0">
                <a:solidFill>
                  <a:srgbClr val="FFFF00"/>
                </a:solidFill>
                <a:latin typeface="+mj-lt"/>
              </a:rPr>
              <a:t>chỉnh sau. Em thực hiện lệnh:</a:t>
            </a:r>
            <a:endParaRPr lang="vi-VN" sz="4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019468" y="3115502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>
                <a:solidFill>
                  <a:schemeClr val="tx1"/>
                </a:solidFill>
                <a:latin typeface="Calibri Light (Headings)"/>
              </a:rPr>
              <a:t>File -&gt; </a:t>
            </a:r>
            <a:r>
              <a:rPr lang="vi-VN" sz="2400" b="1" smtClean="0">
                <a:solidFill>
                  <a:schemeClr val="tx1"/>
                </a:solidFill>
                <a:latin typeface="Calibri Light (Headings)"/>
              </a:rPr>
              <a:t>Open, </a:t>
            </a:r>
            <a:r>
              <a:rPr lang="vi-VN" sz="2400" b="1">
                <a:solidFill>
                  <a:schemeClr val="tx1"/>
                </a:solidFill>
                <a:latin typeface="Calibri Light (Headings)"/>
              </a:rPr>
              <a:t>sau đó đặt tên cho tập tin theo định dạng .</a:t>
            </a:r>
            <a:r>
              <a:rPr lang="vi-VN" sz="2400" b="1" smtClean="0">
                <a:solidFill>
                  <a:schemeClr val="tx1"/>
                </a:solidFill>
                <a:latin typeface="Calibri Light (Headings)"/>
              </a:rPr>
              <a:t>aup</a:t>
            </a:r>
            <a:endParaRPr lang="vi-VN" sz="2400" b="1">
              <a:solidFill>
                <a:schemeClr val="tx1"/>
              </a:solidFill>
              <a:latin typeface="Calibri Light (Headings)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File -&gt; New, </a:t>
            </a:r>
            <a:r>
              <a:rPr lang="vi-VN" sz="2400" b="1" smtClean="0">
                <a:solidFill>
                  <a:schemeClr val="tx1"/>
                </a:solidFill>
                <a:latin typeface="Calibri Light (Headings)"/>
              </a:rPr>
              <a:t>sau đó đặt tên cho tập tin theo định dạng .aup</a:t>
            </a:r>
            <a:endParaRPr lang="vi-VN" sz="2400" b="1">
              <a:solidFill>
                <a:schemeClr val="tx1"/>
              </a:solidFill>
              <a:latin typeface="Calibri Light (Headings)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File -&gt; Exit, </a:t>
            </a:r>
            <a:r>
              <a:rPr lang="vi-VN" sz="2400" b="1" smtClean="0">
                <a:solidFill>
                  <a:schemeClr val="tx1"/>
                </a:solidFill>
                <a:latin typeface="Calibri Light (Headings)"/>
              </a:rPr>
              <a:t>sau đó đặt tên cho tập tin theo định dạng .aup</a:t>
            </a:r>
            <a:endParaRPr lang="vi-VN" sz="2400" b="1">
              <a:solidFill>
                <a:schemeClr val="tx1"/>
              </a:solidFill>
              <a:latin typeface="Calibri Light (Headings)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 smtClean="0">
                <a:solidFill>
                  <a:schemeClr val="tx1"/>
                </a:solidFill>
                <a:latin typeface="Calibri Light (Headings)"/>
              </a:rPr>
              <a:t>File -&gt; Save Project As</a:t>
            </a:r>
            <a:r>
              <a:rPr lang="en-US" sz="2400" b="1" smtClean="0">
                <a:solidFill>
                  <a:schemeClr val="tx1"/>
                </a:solidFill>
                <a:latin typeface="Calibri Light (Headings)"/>
              </a:rPr>
              <a:t>, </a:t>
            </a:r>
            <a:r>
              <a:rPr lang="vi-VN" sz="2400" b="1" smtClean="0">
                <a:solidFill>
                  <a:schemeClr val="tx1"/>
                </a:solidFill>
                <a:latin typeface="Calibri Light (Headings)"/>
              </a:rPr>
              <a:t>sau đó đặt tên cho tập tin theo định dạng .aup</a:t>
            </a:r>
            <a:endParaRPr lang="vi-VN" sz="2400" b="1">
              <a:solidFill>
                <a:schemeClr val="tx1"/>
              </a:solidFill>
              <a:latin typeface="Calibri Light (Headings)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56463" y="5569372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FF"/>
                </a:solidFill>
              </a:rPr>
              <a:t>D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56462" y="5569371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D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4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>
            <a:off x="1019468" y="3115502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smtClean="0">
                <a:solidFill>
                  <a:schemeClr val="tx1"/>
                </a:solidFill>
              </a:rPr>
              <a:t>Sao chép; Di chuyển; Dán; Nhân đôi đoạn âm thanh.</a:t>
            </a:r>
            <a:endParaRPr lang="vi-VN" sz="2800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smtClean="0">
                <a:solidFill>
                  <a:schemeClr val="tx1"/>
                </a:solidFill>
              </a:rPr>
              <a:t>Sao chép; Di chuyển; Nhân đôi; Dán đoạn âm thanh.</a:t>
            </a:r>
            <a:endParaRPr lang="vi-VN" sz="2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smtClean="0">
                <a:solidFill>
                  <a:schemeClr val="tx1"/>
                </a:solidFill>
              </a:rPr>
              <a:t>Di chuyển; Sao chép; Dán; Nhân đôi đoạn âm thanh.</a:t>
            </a:r>
            <a:endParaRPr lang="vi-VN" sz="28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smtClean="0">
                <a:solidFill>
                  <a:schemeClr val="tx1"/>
                </a:solidFill>
              </a:rPr>
              <a:t>Nhân đôi; Di chuyển; Sao chép; Dán đoạn âm thanh.</a:t>
            </a:r>
            <a:endParaRPr lang="vi-VN" sz="28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056" y="435852"/>
            <a:ext cx="117884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400" b="1" i="1" dirty="0" smtClean="0">
                <a:solidFill>
                  <a:srgbClr val="00FFFF"/>
                </a:solidFill>
                <a:latin typeface="+mj-lt"/>
                <a:sym typeface="Wingdings" panose="05000000000000000000" pitchFamily="2" charset="2"/>
              </a:rPr>
              <a:t>Câu 3: </a:t>
            </a:r>
            <a:r>
              <a:rPr lang="vi-VN" sz="4400" b="1" i="1" dirty="0" smtClean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Trong </a:t>
            </a:r>
            <a:r>
              <a:rPr lang="vi-VN" sz="4400" b="1" i="1" dirty="0" smtClean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bảng chọn Edit các </a:t>
            </a:r>
            <a:r>
              <a:rPr lang="vi-VN" sz="4400" b="1" i="1" dirty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lệnh: </a:t>
            </a:r>
            <a:r>
              <a:rPr lang="vi-VN" sz="4400" b="1" i="1" dirty="0" smtClean="0">
                <a:solidFill>
                  <a:srgbClr val="00FFFF"/>
                </a:solidFill>
                <a:latin typeface="+mj-lt"/>
                <a:sym typeface="Wingdings" panose="05000000000000000000" pitchFamily="2" charset="2"/>
              </a:rPr>
              <a:t>Copy, Cut, Paste, Duplicate</a:t>
            </a:r>
            <a:r>
              <a:rPr lang="vi-VN" sz="4400" b="1" i="1" dirty="0" smtClean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 tương ứng với các thao tác: </a:t>
            </a:r>
            <a:endParaRPr lang="vi-VN" sz="44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-13252" y="3482709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00FF"/>
                </a:solidFill>
              </a:rPr>
              <a:t>A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-13253" y="3477249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A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77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346340" y="181094"/>
            <a:ext cx="114879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i="1" dirty="0" smtClean="0">
                <a:solidFill>
                  <a:srgbClr val="00FFFF"/>
                </a:solidFill>
                <a:latin typeface="+mj-lt"/>
              </a:rPr>
              <a:t>Câu 4: </a:t>
            </a:r>
            <a:r>
              <a:rPr lang="vi-VN" sz="4800" b="1" i="1" dirty="0" smtClean="0">
                <a:solidFill>
                  <a:srgbClr val="FFFF00"/>
                </a:solidFill>
                <a:latin typeface="+mj-lt"/>
              </a:rPr>
              <a:t>Để </a:t>
            </a:r>
            <a:r>
              <a:rPr lang="vi-VN" sz="4800" b="1" i="1" dirty="0" smtClean="0">
                <a:solidFill>
                  <a:srgbClr val="FFFF00"/>
                </a:solidFill>
                <a:latin typeface="+mj-lt"/>
              </a:rPr>
              <a:t>mở nhiều tệp âm thanh trong một cửa sổ Audacity em làm thế nào?</a:t>
            </a:r>
            <a:endParaRPr lang="vi-VN" sz="48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993710" y="3102618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  <a:latin typeface="Calibri Light (Headings)"/>
              </a:rPr>
              <a:t>File -&gt; Save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000" b="1" dirty="0" err="1" smtClean="0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 Open.</a:t>
            </a:r>
          </a:p>
          <a:p>
            <a:pPr marL="457200" indent="-457200" algn="just">
              <a:buFontTx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  <a:latin typeface="Calibri Light (Headings)"/>
              </a:rPr>
              <a:t>File -&gt; Import -&gt; Audio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Open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.</a:t>
            </a:r>
            <a:endParaRPr lang="en-US" sz="2000" b="1" dirty="0">
              <a:solidFill>
                <a:schemeClr val="tx1"/>
              </a:solidFill>
              <a:latin typeface="Calibri Light (Headings)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21769" y="3107209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File -&gt; </a:t>
            </a:r>
            <a:r>
              <a:rPr lang="en-US" sz="2000" b="1" dirty="0" smtClean="0">
                <a:solidFill>
                  <a:schemeClr val="tx1"/>
                </a:solidFill>
                <a:latin typeface="Calibri Light (Headings)"/>
              </a:rPr>
              <a:t>Edit,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Open.</a:t>
            </a:r>
          </a:p>
          <a:p>
            <a:pPr marL="457200" indent="-457200" algn="just">
              <a:buFontTx/>
              <a:buAutoNum type="arabicPeriod"/>
            </a:pP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File -&gt; Import -&gt; Audio,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Open.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File -&gt; </a:t>
            </a:r>
            <a:r>
              <a:rPr lang="en-US" b="1" dirty="0" smtClean="0">
                <a:solidFill>
                  <a:schemeClr val="tx1"/>
                </a:solidFill>
                <a:latin typeface="Calibri Light (Headings)"/>
              </a:rPr>
              <a:t>Open,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Open.</a:t>
            </a:r>
          </a:p>
          <a:p>
            <a:pPr marL="457200" indent="-457200" algn="just">
              <a:buFontTx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File -&gt; Import -&gt; Audio,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b="1" dirty="0">
                <a:solidFill>
                  <a:schemeClr val="tx1"/>
                </a:solidFill>
                <a:latin typeface="Calibri Light (Headings)"/>
              </a:rPr>
              <a:t> Open.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File </a:t>
            </a:r>
            <a:r>
              <a:rPr lang="en-US" sz="2000" b="1">
                <a:solidFill>
                  <a:schemeClr val="tx1"/>
                </a:solidFill>
                <a:latin typeface="Calibri Light (Headings)"/>
              </a:rPr>
              <a:t>-&gt; </a:t>
            </a:r>
            <a:r>
              <a:rPr lang="en-US" sz="2000" b="1" smtClean="0">
                <a:solidFill>
                  <a:schemeClr val="tx1"/>
                </a:solidFill>
                <a:latin typeface="Calibri Light (Headings)"/>
              </a:rPr>
              <a:t>New,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Open.</a:t>
            </a:r>
          </a:p>
          <a:p>
            <a:pPr marL="457200" indent="-457200" algn="just">
              <a:buFontTx/>
              <a:buAutoNum type="arabicPeriod"/>
            </a:pP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File -&gt; Import -&gt; Audio,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tìm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đến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tập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tin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cần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mở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và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nhấn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 Light (Headings)"/>
              </a:rPr>
              <a:t>nút</a:t>
            </a:r>
            <a:r>
              <a:rPr lang="en-US" sz="2000" b="1" dirty="0">
                <a:solidFill>
                  <a:schemeClr val="tx1"/>
                </a:solidFill>
                <a:latin typeface="Calibri Light (Headings)"/>
              </a:rPr>
              <a:t> Open.</a:t>
            </a:r>
          </a:p>
        </p:txBody>
      </p:sp>
      <p:sp>
        <p:nvSpPr>
          <p:cNvPr id="8" name="Oval 7"/>
          <p:cNvSpPr/>
          <p:nvPr/>
        </p:nvSpPr>
        <p:spPr>
          <a:xfrm>
            <a:off x="0" y="5563295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FF"/>
                </a:solidFill>
              </a:rPr>
              <a:t>C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" y="5571085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2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374309" y="284124"/>
            <a:ext cx="114879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i="1" dirty="0" smtClean="0">
                <a:solidFill>
                  <a:srgbClr val="00FFFF"/>
                </a:solidFill>
                <a:latin typeface="+mj-lt"/>
              </a:rPr>
              <a:t>Câu 5: </a:t>
            </a:r>
            <a:r>
              <a:rPr lang="vi-VN" sz="5400" b="1" i="1" dirty="0" smtClean="0">
                <a:solidFill>
                  <a:srgbClr val="FFFF00"/>
                </a:solidFill>
                <a:latin typeface="+mj-lt"/>
              </a:rPr>
              <a:t>Lưu </a:t>
            </a:r>
            <a:r>
              <a:rPr lang="vi-VN" sz="5400" b="1" i="1" dirty="0" smtClean="0">
                <a:solidFill>
                  <a:srgbClr val="FFFF00"/>
                </a:solidFill>
                <a:latin typeface="+mj-lt"/>
              </a:rPr>
              <a:t>lại (xuất) tệp âm thanh dưới định dạng </a:t>
            </a:r>
            <a:r>
              <a:rPr lang="vi-VN" sz="5400" b="1" i="1" dirty="0" smtClean="0">
                <a:solidFill>
                  <a:srgbClr val="00FFFF"/>
                </a:solidFill>
                <a:latin typeface="+mj-lt"/>
              </a:rPr>
              <a:t>.mp3</a:t>
            </a:r>
            <a:r>
              <a:rPr lang="vi-VN" sz="5400" b="1" i="1" dirty="0" smtClean="0">
                <a:solidFill>
                  <a:srgbClr val="FFFF00"/>
                </a:solidFill>
                <a:latin typeface="+mj-lt"/>
              </a:rPr>
              <a:t>. Em thực hiện:</a:t>
            </a:r>
            <a:endParaRPr lang="vi-VN" sz="5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019468" y="3115502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>
                <a:solidFill>
                  <a:schemeClr val="tx1"/>
                </a:solidFill>
              </a:rPr>
              <a:t>File </a:t>
            </a:r>
            <a:r>
              <a:rPr lang="vi-VN" sz="2400" b="1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vi-VN" sz="2400" b="1">
                <a:solidFill>
                  <a:schemeClr val="tx1"/>
                </a:solidFill>
              </a:rPr>
              <a:t> </a:t>
            </a:r>
            <a:r>
              <a:rPr lang="vi-VN" sz="2400" b="1" smtClean="0">
                <a:solidFill>
                  <a:schemeClr val="tx1"/>
                </a:solidFill>
              </a:rPr>
              <a:t>Import </a:t>
            </a:r>
            <a:r>
              <a:rPr lang="vi-VN" sz="2400" b="1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vi-VN" sz="2400" b="1" smtClean="0">
                <a:solidFill>
                  <a:schemeClr val="tx1"/>
                </a:solidFill>
                <a:sym typeface="Wingdings" panose="05000000000000000000" pitchFamily="2" charset="2"/>
              </a:rPr>
              <a:t>Import </a:t>
            </a:r>
            <a:r>
              <a:rPr lang="vi-VN" sz="2400" b="1">
                <a:solidFill>
                  <a:schemeClr val="tx1"/>
                </a:solidFill>
                <a:sym typeface="Wingdings" panose="05000000000000000000" pitchFamily="2" charset="2"/>
              </a:rPr>
              <a:t>as mp3</a:t>
            </a:r>
            <a:r>
              <a:rPr lang="vi-VN" sz="2400" b="1">
                <a:solidFill>
                  <a:schemeClr val="tx1"/>
                </a:solidFill>
              </a:rPr>
              <a:t>. Đặt tên cho tập tin rồi nhấn nút Save để lưu lại.</a:t>
            </a: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>
                <a:solidFill>
                  <a:schemeClr val="tx1"/>
                </a:solidFill>
                <a:latin typeface="+mj-lt"/>
              </a:rPr>
              <a:t>File </a:t>
            </a:r>
            <a:r>
              <a:rPr lang="vi-VN" sz="2400" b="1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</a:t>
            </a:r>
            <a:r>
              <a:rPr lang="vi-VN" sz="2400" b="1" smtClean="0">
                <a:solidFill>
                  <a:schemeClr val="tx1"/>
                </a:solidFill>
                <a:latin typeface="+mj-lt"/>
              </a:rPr>
              <a:t> Export </a:t>
            </a:r>
            <a:r>
              <a:rPr lang="vi-VN" sz="2400" b="1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 Export as mp3</a:t>
            </a:r>
            <a:r>
              <a:rPr lang="vi-VN" sz="2400" b="1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vi-VN" sz="2400" b="1">
                <a:solidFill>
                  <a:schemeClr val="tx1"/>
                </a:solidFill>
                <a:latin typeface="+mj-lt"/>
              </a:rPr>
              <a:t>Đặt tên cho tập tin rồi </a:t>
            </a:r>
            <a:r>
              <a:rPr lang="vi-VN" sz="2400" b="1" smtClean="0">
                <a:solidFill>
                  <a:schemeClr val="tx1"/>
                </a:solidFill>
                <a:latin typeface="+mj-lt"/>
              </a:rPr>
              <a:t>nhấn </a:t>
            </a:r>
            <a:r>
              <a:rPr lang="vi-VN" sz="2400" b="1">
                <a:solidFill>
                  <a:schemeClr val="tx1"/>
                </a:solidFill>
                <a:latin typeface="+mj-lt"/>
              </a:rPr>
              <a:t>nút Save để lưu lại.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>
                <a:solidFill>
                  <a:schemeClr val="tx1"/>
                </a:solidFill>
              </a:rPr>
              <a:t>File </a:t>
            </a:r>
            <a:r>
              <a:rPr lang="vi-VN" sz="2400" b="1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vi-VN" sz="2400" b="1">
                <a:solidFill>
                  <a:schemeClr val="tx1"/>
                </a:solidFill>
              </a:rPr>
              <a:t> </a:t>
            </a:r>
            <a:r>
              <a:rPr lang="vi-VN" sz="2400" b="1" smtClean="0">
                <a:solidFill>
                  <a:schemeClr val="tx1"/>
                </a:solidFill>
              </a:rPr>
              <a:t>Chains </a:t>
            </a:r>
            <a:r>
              <a:rPr lang="vi-VN" sz="2400" b="1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vi-VN" sz="2400" b="1" smtClean="0">
                <a:solidFill>
                  <a:schemeClr val="tx1"/>
                </a:solidFill>
              </a:rPr>
              <a:t>Chains</a:t>
            </a:r>
            <a:r>
              <a:rPr lang="vi-VN" sz="2400" b="1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vi-VN" sz="2400" b="1">
                <a:solidFill>
                  <a:schemeClr val="tx1"/>
                </a:solidFill>
                <a:sym typeface="Wingdings" panose="05000000000000000000" pitchFamily="2" charset="2"/>
              </a:rPr>
              <a:t>as mp3</a:t>
            </a:r>
            <a:r>
              <a:rPr lang="vi-VN" sz="2400" b="1">
                <a:solidFill>
                  <a:schemeClr val="tx1"/>
                </a:solidFill>
              </a:rPr>
              <a:t>. Đặt tên cho tập tin rồi nhấn nút Save để lưu lại.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>
                <a:solidFill>
                  <a:schemeClr val="tx1"/>
                </a:solidFill>
              </a:rPr>
              <a:t>File </a:t>
            </a:r>
            <a:r>
              <a:rPr lang="vi-VN" sz="2400" b="1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vi-VN" sz="2400" b="1">
                <a:solidFill>
                  <a:schemeClr val="tx1"/>
                </a:solidFill>
              </a:rPr>
              <a:t> </a:t>
            </a:r>
            <a:r>
              <a:rPr lang="vi-VN" sz="2400" b="1" smtClean="0">
                <a:solidFill>
                  <a:schemeClr val="tx1"/>
                </a:solidFill>
              </a:rPr>
              <a:t>Save </a:t>
            </a:r>
            <a:r>
              <a:rPr lang="vi-VN" sz="2400" b="1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vi-VN" sz="2400" b="1" smtClean="0">
                <a:solidFill>
                  <a:schemeClr val="tx1"/>
                </a:solidFill>
                <a:sym typeface="Wingdings" panose="05000000000000000000" pitchFamily="2" charset="2"/>
              </a:rPr>
              <a:t>Save </a:t>
            </a:r>
            <a:r>
              <a:rPr lang="vi-VN" sz="2400" b="1">
                <a:solidFill>
                  <a:schemeClr val="tx1"/>
                </a:solidFill>
                <a:sym typeface="Wingdings" panose="05000000000000000000" pitchFamily="2" charset="2"/>
              </a:rPr>
              <a:t>as mp3</a:t>
            </a:r>
            <a:r>
              <a:rPr lang="vi-VN" sz="2400" b="1">
                <a:solidFill>
                  <a:schemeClr val="tx1"/>
                </a:solidFill>
              </a:rPr>
              <a:t>. Đặt tên cho tập tin rồi nhấn nút Save để lưu lại.</a:t>
            </a:r>
          </a:p>
        </p:txBody>
      </p:sp>
      <p:sp>
        <p:nvSpPr>
          <p:cNvPr id="8" name="Oval 7"/>
          <p:cNvSpPr/>
          <p:nvPr/>
        </p:nvSpPr>
        <p:spPr>
          <a:xfrm>
            <a:off x="6241783" y="3482709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FF"/>
                </a:solidFill>
              </a:rPr>
              <a:t>B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1782" y="3477250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B</a:t>
            </a:r>
            <a:endParaRPr lang="vi-VN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4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374309" y="203121"/>
            <a:ext cx="114879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5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54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54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54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54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nhiễu</a:t>
            </a:r>
            <a:r>
              <a:rPr lang="en-US" sz="54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5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5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dùng lệnh nào sau đây:</a:t>
            </a:r>
            <a:endParaRPr lang="vi-VN" sz="5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019468" y="3115502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chemeClr val="tx1"/>
                </a:solidFill>
              </a:rPr>
              <a:t>Effect -&gt; </a:t>
            </a:r>
            <a:r>
              <a:rPr lang="en-US" sz="3600" b="1" err="1">
                <a:solidFill>
                  <a:schemeClr val="tx1"/>
                </a:solidFill>
              </a:rPr>
              <a:t>BassBoost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chemeClr val="tx1"/>
                </a:solidFill>
              </a:rPr>
              <a:t>Effect -&gt; Noise Removal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chemeClr val="tx1"/>
                </a:solidFill>
              </a:rPr>
              <a:t>Effect -&gt; Truncate Silence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chemeClr val="tx1"/>
                </a:solidFill>
              </a:rPr>
              <a:t>Effect -&gt; </a:t>
            </a:r>
            <a:r>
              <a:rPr lang="en-US" sz="3600" b="1" err="1" smtClean="0">
                <a:solidFill>
                  <a:schemeClr val="tx1"/>
                </a:solidFill>
              </a:rPr>
              <a:t>Encho</a:t>
            </a:r>
            <a:r>
              <a:rPr lang="en-US" sz="3600" b="1" smtClean="0">
                <a:solidFill>
                  <a:schemeClr val="tx1"/>
                </a:solidFill>
              </a:rPr>
              <a:t>…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527" y="3482709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FF"/>
                </a:solidFill>
              </a:rPr>
              <a:t>B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28526" y="3490495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B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679620" y="1700011"/>
            <a:ext cx="1148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i="1" smtClean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Chức năng tương ứng của các nút lệnh trong hình là:</a:t>
            </a:r>
            <a:endParaRPr lang="vi-VN" sz="3600" b="1" i="1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019468" y="3115502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Thu âm trực tiếp; Nghe, Tạm dừng; Kết thúc; Chuyển về đầu; Chuyển về cuối; </a:t>
            </a: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Nghe; Tạm dừng; Thu âm trực tiếp; Kết thúc; Chuyển về đầu; Chuyển về cuối.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Tạm dừng; Nghe; Kết thúc; Chuyển về đầu; Chuyển về cuối; </a:t>
            </a:r>
            <a:r>
              <a:rPr lang="vi-VN" sz="2800" b="1" dirty="0">
                <a:solidFill>
                  <a:schemeClr val="tx1"/>
                </a:solidFill>
                <a:latin typeface="+mj-lt"/>
              </a:rPr>
              <a:t>Thu âm trực </a:t>
            </a:r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tiếp</a:t>
            </a:r>
            <a:r>
              <a:rPr lang="vi-VN" sz="2800" b="1" dirty="0">
                <a:solidFill>
                  <a:schemeClr val="tx1"/>
                </a:solidFill>
                <a:latin typeface="+mj-lt"/>
              </a:rPr>
              <a:t>.</a:t>
            </a:r>
            <a:endParaRPr lang="vi-VN" sz="28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Thu âm trực tiếp; Nghe, Tạm dừng; Kết thúc; Chuyển về đầu; Chuyển về cuối.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924" y="73830"/>
            <a:ext cx="6551482" cy="1700010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776299" y="271189"/>
            <a:ext cx="4642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i="1" dirty="0" smtClean="0">
                <a:solidFill>
                  <a:srgbClr val="00FFFF"/>
                </a:solidFill>
                <a:latin typeface="+mj-lt"/>
                <a:sym typeface="Wingdings" panose="05000000000000000000" pitchFamily="2" charset="2"/>
              </a:rPr>
              <a:t>Câu 7:</a:t>
            </a:r>
          </a:p>
          <a:p>
            <a:pPr algn="just"/>
            <a:r>
              <a:rPr lang="vi-VN" sz="3600" b="1" i="1" dirty="0" smtClean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Cho </a:t>
            </a:r>
            <a:r>
              <a:rPr lang="vi-VN" sz="3600" b="1" i="1" dirty="0" smtClean="0">
                <a:solidFill>
                  <a:srgbClr val="FFFF00"/>
                </a:solidFill>
                <a:latin typeface="+mj-lt"/>
                <a:sym typeface="Wingdings" panose="05000000000000000000" pitchFamily="2" charset="2"/>
              </a:rPr>
              <a:t>hình vẽ sau:</a:t>
            </a:r>
            <a:endParaRPr lang="vi-VN" sz="36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-13252" y="5576552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FF"/>
                </a:solidFill>
              </a:rPr>
              <a:t>C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-13253" y="5584342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1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245521" y="368888"/>
            <a:ext cx="11487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2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2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030763" y="3115502"/>
            <a:ext cx="5087524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chemeClr val="tx1"/>
                </a:solidFill>
              </a:rPr>
              <a:t>Kéo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thả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phần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âm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thanh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của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rãnh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dưới</a:t>
            </a:r>
            <a:r>
              <a:rPr lang="en-US" sz="2200" b="1" dirty="0" smtClean="0">
                <a:solidFill>
                  <a:schemeClr val="tx1"/>
                </a:solidFill>
              </a:rPr>
              <a:t> sang </a:t>
            </a:r>
            <a:r>
              <a:rPr lang="en-US" sz="2200" b="1" dirty="0" err="1" smtClean="0">
                <a:solidFill>
                  <a:schemeClr val="tx1"/>
                </a:solidFill>
              </a:rPr>
              <a:t>phải</a:t>
            </a:r>
            <a:r>
              <a:rPr lang="en-US" sz="2200" b="1" dirty="0" smtClean="0">
                <a:solidFill>
                  <a:schemeClr val="tx1"/>
                </a:solidFill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</a:rPr>
              <a:t>sau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đó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đẩy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lên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rãnh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trên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cùng</a:t>
            </a:r>
            <a:r>
              <a:rPr lang="en-US" sz="2200" b="1" dirty="0" smtClean="0">
                <a:solidFill>
                  <a:schemeClr val="tx1"/>
                </a:solidFill>
              </a:rPr>
              <a:t>. </a:t>
            </a:r>
            <a:r>
              <a:rPr lang="en-US" sz="2200" b="1" dirty="0" err="1" smtClean="0">
                <a:solidFill>
                  <a:schemeClr val="tx1"/>
                </a:solidFill>
              </a:rPr>
              <a:t>Dùng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chuột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để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nối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hai</a:t>
            </a:r>
            <a:r>
              <a:rPr lang="en-US" sz="2200" b="1" dirty="0" smtClean="0">
                <a:solidFill>
                  <a:schemeClr val="tx1"/>
                </a:solidFill>
              </a:rPr>
              <a:t> clips </a:t>
            </a:r>
            <a:r>
              <a:rPr lang="en-US" sz="2200" b="1" dirty="0" err="1" smtClean="0">
                <a:solidFill>
                  <a:schemeClr val="tx1"/>
                </a:solidFill>
              </a:rPr>
              <a:t>thành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một</a:t>
            </a:r>
            <a:r>
              <a:rPr lang="en-US" sz="2200" b="1" dirty="0" smtClean="0">
                <a:solidFill>
                  <a:schemeClr val="tx1"/>
                </a:solidFill>
              </a:rPr>
              <a:t>.</a:t>
            </a:r>
            <a:endParaRPr lang="vi-VN" sz="2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err="1">
                <a:solidFill>
                  <a:schemeClr val="tx1"/>
                </a:solidFill>
              </a:rPr>
              <a:t>Nhấn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nút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i="1" dirty="0">
                <a:solidFill>
                  <a:schemeClr val="tx1"/>
                </a:solidFill>
              </a:rPr>
              <a:t>Time Shift Tool (F5)                   </a:t>
            </a:r>
            <a:r>
              <a:rPr lang="en-US" sz="2200" b="1" dirty="0" err="1">
                <a:solidFill>
                  <a:schemeClr val="tx1"/>
                </a:solidFill>
              </a:rPr>
              <a:t>để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di </a:t>
            </a:r>
            <a:r>
              <a:rPr lang="en-US" sz="2200" b="1" dirty="0" err="1">
                <a:solidFill>
                  <a:schemeClr val="tx1"/>
                </a:solidFill>
              </a:rPr>
              <a:t>chuyển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vị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trí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các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tập</a:t>
            </a:r>
            <a:r>
              <a:rPr lang="en-US" sz="2200" b="1" dirty="0">
                <a:solidFill>
                  <a:schemeClr val="tx1"/>
                </a:solidFill>
              </a:rPr>
              <a:t> tin </a:t>
            </a:r>
            <a:r>
              <a:rPr lang="en-US" sz="2200" b="1" dirty="0" err="1">
                <a:solidFill>
                  <a:schemeClr val="tx1"/>
                </a:solidFill>
              </a:rPr>
              <a:t>âm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thanh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theo</a:t>
            </a:r>
            <a:r>
              <a:rPr lang="en-US" sz="2200" b="1" dirty="0">
                <a:solidFill>
                  <a:schemeClr val="tx1"/>
                </a:solidFill>
              </a:rPr>
              <a:t> ý </a:t>
            </a:r>
            <a:r>
              <a:rPr lang="en-US" sz="2200" b="1" dirty="0" err="1">
                <a:solidFill>
                  <a:schemeClr val="tx1"/>
                </a:solidFill>
              </a:rPr>
              <a:t>muốn</a:t>
            </a:r>
            <a:r>
              <a:rPr lang="en-US" sz="2200" b="1" dirty="0">
                <a:solidFill>
                  <a:schemeClr val="tx1"/>
                </a:solidFill>
              </a:rPr>
              <a:t>.</a:t>
            </a:r>
            <a:endParaRPr lang="vi-VN" sz="2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chemeClr val="tx1"/>
                </a:solidFill>
              </a:rPr>
              <a:t>Mở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đồng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thời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hai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tệp</a:t>
            </a:r>
            <a:r>
              <a:rPr lang="en-US" sz="2200" b="1" dirty="0" smtClean="0">
                <a:solidFill>
                  <a:schemeClr val="tx1"/>
                </a:solidFill>
              </a:rPr>
              <a:t> tin </a:t>
            </a:r>
            <a:r>
              <a:rPr lang="en-US" sz="2200" b="1" dirty="0" err="1" smtClean="0">
                <a:solidFill>
                  <a:schemeClr val="tx1"/>
                </a:solidFill>
              </a:rPr>
              <a:t>trong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cùng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một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cửa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sổ</a:t>
            </a:r>
            <a:r>
              <a:rPr lang="en-US" sz="2200" b="1" dirty="0">
                <a:solidFill>
                  <a:schemeClr val="tx1"/>
                </a:solidFill>
              </a:rPr>
              <a:t> Audacity </a:t>
            </a:r>
            <a:r>
              <a:rPr lang="en-US" sz="2200" b="1" dirty="0" err="1">
                <a:solidFill>
                  <a:schemeClr val="tx1"/>
                </a:solidFill>
              </a:rPr>
              <a:t>bằng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cách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lần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lượt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kéo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từng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tập</a:t>
            </a:r>
            <a:r>
              <a:rPr lang="en-US" sz="2200" b="1" dirty="0">
                <a:solidFill>
                  <a:schemeClr val="tx1"/>
                </a:solidFill>
              </a:rPr>
              <a:t> tin </a:t>
            </a:r>
            <a:r>
              <a:rPr lang="en-US" sz="2200" b="1" dirty="0" err="1">
                <a:solidFill>
                  <a:schemeClr val="tx1"/>
                </a:solidFill>
              </a:rPr>
              <a:t>âm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thanh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và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thả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vào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cửa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sổ</a:t>
            </a:r>
            <a:r>
              <a:rPr lang="en-US" sz="2200" b="1" dirty="0">
                <a:solidFill>
                  <a:schemeClr val="tx1"/>
                </a:solidFill>
              </a:rPr>
              <a:t> Audacity </a:t>
            </a:r>
            <a:r>
              <a:rPr lang="en-US" sz="2200" b="1" dirty="0" err="1">
                <a:solidFill>
                  <a:schemeClr val="tx1"/>
                </a:solidFill>
              </a:rPr>
              <a:t>theo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đúng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thứ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tự</a:t>
            </a:r>
            <a:r>
              <a:rPr lang="en-US" sz="2200" b="1" dirty="0">
                <a:solidFill>
                  <a:schemeClr val="tx1"/>
                </a:solidFill>
              </a:rPr>
              <a:t>.</a:t>
            </a:r>
            <a:endParaRPr lang="vi-VN" sz="2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</a:rPr>
              <a:t>Lưu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tập</a:t>
            </a:r>
            <a:r>
              <a:rPr lang="en-US" sz="2000" b="1" dirty="0">
                <a:solidFill>
                  <a:schemeClr val="tx1"/>
                </a:solidFill>
              </a:rPr>
              <a:t> tin </a:t>
            </a:r>
            <a:r>
              <a:rPr lang="en-US" sz="2000" b="1" dirty="0" err="1">
                <a:solidFill>
                  <a:schemeClr val="tx1"/>
                </a:solidFill>
              </a:rPr>
              <a:t>mới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lại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dưới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định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dạng</a:t>
            </a:r>
            <a:r>
              <a:rPr lang="en-US" sz="2000" b="1" dirty="0">
                <a:solidFill>
                  <a:schemeClr val="tx1"/>
                </a:solidFill>
              </a:rPr>
              <a:t> .</a:t>
            </a:r>
            <a:r>
              <a:rPr lang="en-US" sz="2000" b="1" dirty="0" err="1">
                <a:solidFill>
                  <a:schemeClr val="tx1"/>
                </a:solidFill>
              </a:rPr>
              <a:t>aup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biên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tập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tiếp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nếu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cần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thiết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hoặc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trích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xuất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theo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định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dạng</a:t>
            </a:r>
            <a:r>
              <a:rPr lang="en-US" sz="2000" b="1" dirty="0">
                <a:solidFill>
                  <a:schemeClr val="tx1"/>
                </a:solidFill>
              </a:rPr>
              <a:t> MP3/WAV/WMA </a:t>
            </a:r>
            <a:r>
              <a:rPr lang="en-US" sz="2000" b="1" dirty="0" err="1">
                <a:solidFill>
                  <a:schemeClr val="tx1"/>
                </a:solidFill>
              </a:rPr>
              <a:t>để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vào</a:t>
            </a:r>
            <a:r>
              <a:rPr lang="en-US" sz="2000" b="1" dirty="0">
                <a:solidFill>
                  <a:schemeClr val="tx1"/>
                </a:solidFill>
              </a:rPr>
              <a:t> ổ </a:t>
            </a:r>
            <a:r>
              <a:rPr lang="en-US" sz="2000" b="1" dirty="0" err="1">
                <a:solidFill>
                  <a:schemeClr val="tx1"/>
                </a:solidFill>
              </a:rPr>
              <a:t>cứng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thiết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bị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lưu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trữ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hoặc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đĩa</a:t>
            </a:r>
            <a:r>
              <a:rPr lang="en-US" sz="2000" b="1" dirty="0">
                <a:solidFill>
                  <a:schemeClr val="tx1"/>
                </a:solidFill>
              </a:rPr>
              <a:t> CD.</a:t>
            </a:r>
            <a:endParaRPr lang="vi-VN" sz="2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03031" y="3528812"/>
            <a:ext cx="772732" cy="66970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1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32674" y="3526464"/>
            <a:ext cx="772732" cy="66970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2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59992" y="5606140"/>
            <a:ext cx="772732" cy="66970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4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203" y="5606138"/>
            <a:ext cx="772732" cy="66970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3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7809" y="3115502"/>
            <a:ext cx="935667" cy="53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spect="1"/>
          </p:cNvSpPr>
          <p:nvPr/>
        </p:nvSpPr>
        <p:spPr>
          <a:xfrm>
            <a:off x="374309" y="239472"/>
            <a:ext cx="114879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 </a:t>
            </a:r>
            <a:r>
              <a:rPr lang="en-US" sz="4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48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4800" b="1" i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4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sử dụng lệnh nào sau đây:</a:t>
            </a:r>
            <a:endParaRPr lang="vi-VN" sz="4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019468" y="3115502"/>
            <a:ext cx="5098819" cy="1519311"/>
          </a:xfrm>
          <a:prstGeom prst="round1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chemeClr val="tx1"/>
                </a:solidFill>
              </a:rPr>
              <a:t>Effect -&gt; </a:t>
            </a:r>
            <a:r>
              <a:rPr lang="en-US" sz="3600" b="1" err="1">
                <a:solidFill>
                  <a:schemeClr val="tx1"/>
                </a:solidFill>
              </a:rPr>
              <a:t>BassBoost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0406" y="3081456"/>
            <a:ext cx="4907169" cy="153258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chemeClr val="tx1"/>
                </a:solidFill>
              </a:rPr>
              <a:t>Effect -&gt; Noise Removal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4769" y="5189819"/>
            <a:ext cx="5119332" cy="153258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chemeClr val="tx1"/>
                </a:solidFill>
              </a:rPr>
              <a:t>Effect -&gt; Truncate Silence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3106" y="5196270"/>
            <a:ext cx="4907169" cy="153258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chemeClr val="tx1"/>
                </a:solidFill>
              </a:rPr>
              <a:t>Effect -&gt; </a:t>
            </a:r>
            <a:r>
              <a:rPr lang="en-US" sz="3600" b="1" err="1" smtClean="0">
                <a:solidFill>
                  <a:schemeClr val="tx1"/>
                </a:solidFill>
              </a:rPr>
              <a:t>Encho</a:t>
            </a:r>
            <a:r>
              <a:rPr lang="en-US" sz="3600" b="1" smtClean="0">
                <a:solidFill>
                  <a:schemeClr val="tx1"/>
                </a:solidFill>
              </a:rPr>
              <a:t>…</a:t>
            </a:r>
            <a:endParaRPr lang="vi-VN" sz="36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-13252" y="5576548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FF"/>
                </a:solidFill>
              </a:rPr>
              <a:t>C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-13253" y="5571088"/>
            <a:ext cx="1014769" cy="746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8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41&quot;&gt;&lt;property id=&quot;20148&quot; value=&quot;5&quot;/&gt;&lt;property id=&quot;20300&quot; value=&quot;Slide 1&quot;/&gt;&lt;property id=&quot;20307&quot; value=&quot;257&quot;/&gt;&lt;/object&gt;&lt;object type=&quot;3&quot; unique_id=&quot;10083&quot;&gt;&lt;property id=&quot;20148&quot; value=&quot;5&quot;/&gt;&lt;property id=&quot;20300&quot; value=&quot;Slide 2&quot;/&gt;&lt;property id=&quot;20307&quot; value=&quot;258&quot;/&gt;&lt;/object&gt;&lt;object type=&quot;3&quot; unique_id=&quot;10084&quot;&gt;&lt;property id=&quot;20148&quot; value=&quot;5&quot;/&gt;&lt;property id=&quot;20300&quot; value=&quot;Slide 4&quot;/&gt;&lt;property id=&quot;20307&quot; value=&quot;259&quot;/&gt;&lt;/object&gt;&lt;object type=&quot;3&quot; unique_id=&quot;10235&quot;&gt;&lt;property id=&quot;20148&quot; value=&quot;5&quot;/&gt;&lt;property id=&quot;20300&quot; value=&quot;Slide 5&quot;/&gt;&lt;property id=&quot;20307&quot; value=&quot;260&quot;/&gt;&lt;/object&gt;&lt;object type=&quot;3&quot; unique_id=&quot;10386&quot;&gt;&lt;property id=&quot;20148&quot; value=&quot;5&quot;/&gt;&lt;property id=&quot;20300&quot; value=&quot;Slide 10&quot;/&gt;&lt;property id=&quot;20307&quot; value=&quot;261&quot;/&gt;&lt;/object&gt;&lt;object type=&quot;3&quot; unique_id=&quot;10548&quot;&gt;&lt;property id=&quot;20148&quot; value=&quot;5&quot;/&gt;&lt;property id=&quot;20300&quot; value=&quot;Slide 3&quot;/&gt;&lt;property id=&quot;20307&quot; value=&quot;262&quot;/&gt;&lt;/object&gt;&lt;object type=&quot;3&quot; unique_id=&quot;10605&quot;&gt;&lt;property id=&quot;20148&quot; value=&quot;5&quot;/&gt;&lt;property id=&quot;20300&quot; value=&quot;Slide 6&quot;/&gt;&lt;property id=&quot;20307&quot; value=&quot;263&quot;/&gt;&lt;/object&gt;&lt;object type=&quot;3&quot; unique_id=&quot;10633&quot;&gt;&lt;property id=&quot;20148&quot; value=&quot;5&quot;/&gt;&lt;property id=&quot;20300&quot; value=&quot;Slide 11&quot;/&gt;&lt;property id=&quot;20307&quot; value=&quot;264&quot;/&gt;&lt;/object&gt;&lt;object type=&quot;3&quot; unique_id=&quot;10684&quot;&gt;&lt;property id=&quot;20148&quot; value=&quot;5&quot;/&gt;&lt;property id=&quot;20300&quot; value=&quot;Slide 9&quot;/&gt;&lt;property id=&quot;20307&quot; value=&quot;265&quot;/&gt;&lt;/object&gt;&lt;object type=&quot;3&quot; unique_id=&quot;10762&quot;&gt;&lt;property id=&quot;20148&quot; value=&quot;5&quot;/&gt;&lt;property id=&quot;20300&quot; value=&quot;Slide 7&quot;/&gt;&lt;property id=&quot;20307&quot; value=&quot;266&quot;/&gt;&lt;/object&gt;&lt;object type=&quot;3&quot; unique_id=&quot;10787&quot;&gt;&lt;property id=&quot;20148&quot; value=&quot;5&quot;/&gt;&lt;property id=&quot;20300&quot; value=&quot;Slide 8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997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Calibri Light (Headings)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THUTRANG</dc:creator>
  <cp:lastModifiedBy>THUTRANG</cp:lastModifiedBy>
  <cp:revision>138</cp:revision>
  <dcterms:created xsi:type="dcterms:W3CDTF">2018-04-01T01:33:49Z</dcterms:created>
  <dcterms:modified xsi:type="dcterms:W3CDTF">2018-04-03T18:24:34Z</dcterms:modified>
</cp:coreProperties>
</file>